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9" r:id="rId3"/>
    <p:sldId id="261" r:id="rId4"/>
    <p:sldId id="584" r:id="rId5"/>
    <p:sldId id="262" r:id="rId6"/>
    <p:sldId id="295" r:id="rId7"/>
    <p:sldId id="592" r:id="rId8"/>
    <p:sldId id="593" r:id="rId9"/>
    <p:sldId id="594" r:id="rId10"/>
    <p:sldId id="586" r:id="rId11"/>
    <p:sldId id="595" r:id="rId12"/>
    <p:sldId id="588" r:id="rId13"/>
    <p:sldId id="566" r:id="rId14"/>
    <p:sldId id="558" r:id="rId15"/>
    <p:sldId id="589" r:id="rId16"/>
    <p:sldId id="591" r:id="rId17"/>
    <p:sldId id="590" r:id="rId18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165B8C-D5B0-4BCF-8E83-5A77AEAB6349}">
  <a:tblStyle styleId="{89165B8C-D5B0-4BCF-8E83-5A77AEAB63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0951"/>
  </p:normalViewPr>
  <p:slideViewPr>
    <p:cSldViewPr snapToGrid="0" snapToObjects="1">
      <p:cViewPr varScale="1">
        <p:scale>
          <a:sx n="92" d="100"/>
          <a:sy n="92" d="100"/>
        </p:scale>
        <p:origin x="1434" y="78"/>
      </p:cViewPr>
      <p:guideLst/>
    </p:cSldViewPr>
  </p:slideViewPr>
  <p:outlineViewPr>
    <p:cViewPr>
      <p:scale>
        <a:sx n="33" d="100"/>
        <a:sy n="33" d="100"/>
      </p:scale>
      <p:origin x="0" y="-4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Twohig et al (2010) (N=40)</c:v>
                </c:pt>
                <c:pt idx="1">
                  <c:v>Baghooli (2014) (n=30)</c:v>
                </c:pt>
                <c:pt idx="2">
                  <c:v>Vakili et al, (2014) (n=11)</c:v>
                </c:pt>
                <c:pt idx="3">
                  <c:v>Esfahani et al. (2015) (n=12)</c:v>
                </c:pt>
                <c:pt idx="4">
                  <c:v>Rohani et al. (2018) (n=23)</c:v>
                </c:pt>
                <c:pt idx="5">
                  <c:v>Twohig et al (2018) (n=30)</c:v>
                </c:pt>
                <c:pt idx="6">
                  <c:v>Shabani  et al (2019) (n=22)</c:v>
                </c:pt>
                <c:pt idx="7">
                  <c:v>Zemestani et al (review) (n=13)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</c:v>
                </c:pt>
                <c:pt idx="1">
                  <c:v>24</c:v>
                </c:pt>
                <c:pt idx="2">
                  <c:v>23</c:v>
                </c:pt>
                <c:pt idx="3">
                  <c:v>28</c:v>
                </c:pt>
                <c:pt idx="4">
                  <c:v>22</c:v>
                </c:pt>
                <c:pt idx="5">
                  <c:v>24</c:v>
                </c:pt>
                <c:pt idx="6">
                  <c:v>23</c:v>
                </c:pt>
                <c:pt idx="7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3-413C-A51F-491E1B6898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Twohig et al (2010) (N=40)</c:v>
                </c:pt>
                <c:pt idx="1">
                  <c:v>Baghooli (2014) (n=30)</c:v>
                </c:pt>
                <c:pt idx="2">
                  <c:v>Vakili et al, (2014) (n=11)</c:v>
                </c:pt>
                <c:pt idx="3">
                  <c:v>Esfahani et al. (2015) (n=12)</c:v>
                </c:pt>
                <c:pt idx="4">
                  <c:v>Rohani et al. (2018) (n=23)</c:v>
                </c:pt>
                <c:pt idx="5">
                  <c:v>Twohig et al (2018) (n=30)</c:v>
                </c:pt>
                <c:pt idx="6">
                  <c:v>Shabani  et al (2019) (n=22)</c:v>
                </c:pt>
                <c:pt idx="7">
                  <c:v>Zemestani et al (review) (n=13)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17</c:v>
                </c:pt>
                <c:pt idx="7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3-413C-A51F-491E1B6898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follow-up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Twohig et al (2010) (N=40)</c:v>
                </c:pt>
                <c:pt idx="1">
                  <c:v>Baghooli (2014) (n=30)</c:v>
                </c:pt>
                <c:pt idx="2">
                  <c:v>Vakili et al, (2014) (n=11)</c:v>
                </c:pt>
                <c:pt idx="3">
                  <c:v>Esfahani et al. (2015) (n=12)</c:v>
                </c:pt>
                <c:pt idx="4">
                  <c:v>Rohani et al. (2018) (n=23)</c:v>
                </c:pt>
                <c:pt idx="5">
                  <c:v>Twohig et al (2018) (n=30)</c:v>
                </c:pt>
                <c:pt idx="6">
                  <c:v>Shabani  et al (2019) (n=22)</c:v>
                </c:pt>
                <c:pt idx="7">
                  <c:v>Zemestani et al (review) (n=13)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11</c:v>
                </c:pt>
                <c:pt idx="1">
                  <c:v>11</c:v>
                </c:pt>
                <c:pt idx="3">
                  <c:v>15</c:v>
                </c:pt>
                <c:pt idx="4">
                  <c:v>6</c:v>
                </c:pt>
                <c:pt idx="5">
                  <c:v>12</c:v>
                </c:pt>
                <c:pt idx="6">
                  <c:v>13</c:v>
                </c:pt>
                <c:pt idx="7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A3-413C-A51F-491E1B689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975112"/>
        <c:axId val="1"/>
      </c:barChart>
      <c:catAx>
        <c:axId val="2239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7511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3"/>
                <c:pt idx="0">
                  <c:v>Woods et al 2006</c:v>
                </c:pt>
                <c:pt idx="1">
                  <c:v>Lee at al 2018</c:v>
                </c:pt>
                <c:pt idx="2">
                  <c:v>Woods et al in under review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15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3-413C-A51F-491E1B6898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3"/>
                <c:pt idx="0">
                  <c:v>Woods et al 2006</c:v>
                </c:pt>
                <c:pt idx="1">
                  <c:v>Lee at al 2018</c:v>
                </c:pt>
                <c:pt idx="2">
                  <c:v>Woods et al in under review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3-413C-A51F-491E1B6898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follow-up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3"/>
                <c:pt idx="0">
                  <c:v>Woods et al 2006</c:v>
                </c:pt>
                <c:pt idx="1">
                  <c:v>Lee at al 2018</c:v>
                </c:pt>
                <c:pt idx="2">
                  <c:v>Woods et al in under review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A3-413C-A51F-491E1B689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975112"/>
        <c:axId val="1"/>
      </c:barChart>
      <c:catAx>
        <c:axId val="2239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7511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2"/>
                <c:pt idx="0">
                  <c:v>Severity </c:v>
                </c:pt>
                <c:pt idx="1">
                  <c:v>distress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1.3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3-413C-A51F-491E1B6898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2"/>
                <c:pt idx="0">
                  <c:v>Severity </c:v>
                </c:pt>
                <c:pt idx="1">
                  <c:v>distress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0.6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3-413C-A51F-491E1B6898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2"/>
                <c:pt idx="0">
                  <c:v>Severity </c:v>
                </c:pt>
                <c:pt idx="1">
                  <c:v>distress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35A3-413C-A51F-491E1B689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975112"/>
        <c:axId val="1"/>
      </c:barChart>
      <c:catAx>
        <c:axId val="2239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7511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Sheet1!$A$3:$A$9</c:f>
              <c:numCache>
                <c:formatCode>General</c:formatCode>
                <c:ptCount val="7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3-413C-A51F-491E1B6898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Sheet1!$A$3:$A$9</c:f>
              <c:numCache>
                <c:formatCode>General</c:formatCode>
                <c:ptCount val="7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3-413C-A51F-491E1B6898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Sheet1!$A$3:$A$9</c:f>
              <c:numCache>
                <c:formatCode>General</c:formatCode>
                <c:ptCount val="7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A3-413C-A51F-491E1B689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975112"/>
        <c:axId val="1"/>
      </c:barChart>
      <c:catAx>
        <c:axId val="2239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7511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Linde study: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At post-treatment, symptoms of BDD, depression, psychological flexibility, quality of life and general functioning were significantly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98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116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0C290-98DA-4CDE-8B8E-FBCCA8AFEE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5a7f99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5a7f99e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66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 for each disorder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Ocd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-cognitive fusion w/obsessions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Trich</a:t>
            </a:r>
            <a:r>
              <a:rPr lang="en-US" dirty="0"/>
              <a:t>/skin picking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-inhibitory deficits/emotion dysregulation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-automatic pulling (out of awareness)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Hoarding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-avoidance of shame while discarding for example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Bdd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-low mindful awareness, body checking or disconnection from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00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Linde study: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At post-treatment, symptoms of BDD, depression, psychological flexibility, quality of life and general functioning were significantly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5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680600" y="0"/>
            <a:ext cx="3463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85E3-32A1-45B9-B37B-E0E64BA0E4B3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41C2-8C8F-4D18-9CF3-9EA9FCABD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114299" y="2326549"/>
            <a:ext cx="8368418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400" dirty="0"/>
              <a:t>Modern behavioral approach to obsessive-compulsive and related disorders</a:t>
            </a:r>
            <a:endParaRPr sz="4400" dirty="0"/>
          </a:p>
        </p:txBody>
      </p:sp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5F1E3048-81C4-2447-9975-72C7BC3099C7}"/>
              </a:ext>
            </a:extLst>
          </p:cNvPr>
          <p:cNvSpPr txBox="1">
            <a:spLocks/>
          </p:cNvSpPr>
          <p:nvPr/>
        </p:nvSpPr>
        <p:spPr>
          <a:xfrm>
            <a:off x="291192" y="4060372"/>
            <a:ext cx="8368418" cy="108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sz="4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400" dirty="0"/>
              <a:t>Michael Twohig, Ph.D. &amp; Julie Petersen</a:t>
            </a:r>
          </a:p>
          <a:p>
            <a:r>
              <a:rPr lang="en-US" sz="1400" dirty="0"/>
              <a:t>Utah State University</a:t>
            </a:r>
          </a:p>
          <a:p>
            <a:r>
              <a:rPr lang="en-US" sz="1400" dirty="0"/>
              <a:t>ACBS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9610-14DF-5041-8878-1B764607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for BDD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4F9D1-31BF-0C46-A239-DA92C7E9E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area in need of further investigation</a:t>
            </a:r>
          </a:p>
          <a:p>
            <a:r>
              <a:rPr lang="en-US" dirty="0"/>
              <a:t>One multiple baseline found improvements in worry, interpersonal problems, and quality of life in clients with BDD </a:t>
            </a:r>
            <a:r>
              <a:rPr lang="en-US" sz="1400" dirty="0"/>
              <a:t>(</a:t>
            </a:r>
            <a:r>
              <a:rPr lang="en-US" sz="1400" dirty="0" err="1"/>
              <a:t>Dehbaneh</a:t>
            </a:r>
            <a:r>
              <a:rPr lang="en-US" sz="1400" dirty="0"/>
              <a:t>, 2019)</a:t>
            </a:r>
          </a:p>
          <a:p>
            <a:r>
              <a:rPr lang="en-US" sz="2000" dirty="0"/>
              <a:t>Promising results from small trial of </a:t>
            </a:r>
            <a:r>
              <a:rPr lang="en-US" sz="2000" dirty="0" err="1"/>
              <a:t>ACT+exposure</a:t>
            </a:r>
            <a:r>
              <a:rPr lang="en-US" sz="2000" dirty="0"/>
              <a:t> therapy for BDD </a:t>
            </a:r>
            <a:r>
              <a:rPr lang="en-US" sz="1400" dirty="0"/>
              <a:t>(Linde et al., 2015)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2B91E-5CA0-DA4A-8592-C24DDCFD66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5A41C2-8C8F-4D18-9CF3-9EA9FCABD7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6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9610-14DF-5041-8878-1B764607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for Hoarding disorder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4F9D1-31BF-0C46-A239-DA92C7E9E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Prevalence of hoarding is shockingly high</a:t>
            </a:r>
          </a:p>
          <a:p>
            <a:r>
              <a:rPr lang="en-US" dirty="0"/>
              <a:t>AAQ-Hoarding (Krafft et al., 2019)</a:t>
            </a:r>
          </a:p>
          <a:p>
            <a:r>
              <a:rPr lang="en-US" dirty="0"/>
              <a:t>Ong and Krafft multiple process of change studies (Ong et al., 2019; 2019; Krafft et al. 2019)</a:t>
            </a:r>
          </a:p>
          <a:p>
            <a:r>
              <a:rPr lang="en-US" dirty="0"/>
              <a:t>Multiple baseline (Ong et al., under review)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2B91E-5CA0-DA4A-8592-C24DDCFD66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25A41C2-8C8F-4D18-9CF3-9EA9FCABD746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4ECDC4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4ECDC4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9544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ctrTitle" idx="4294967295"/>
          </p:nvPr>
        </p:nvSpPr>
        <p:spPr>
          <a:xfrm>
            <a:off x="972900" y="2326294"/>
            <a:ext cx="719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ACT for OCRDs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4294967295"/>
          </p:nvPr>
        </p:nvSpPr>
        <p:spPr>
          <a:xfrm>
            <a:off x="972900" y="3411559"/>
            <a:ext cx="719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Implementing treatment</a:t>
            </a:r>
            <a:endParaRPr dirty="0"/>
          </a:p>
        </p:txBody>
      </p:sp>
      <p:grpSp>
        <p:nvGrpSpPr>
          <p:cNvPr id="108" name="Google Shape;108;p17"/>
          <p:cNvGrpSpPr/>
          <p:nvPr/>
        </p:nvGrpSpPr>
        <p:grpSpPr>
          <a:xfrm>
            <a:off x="3817597" y="676397"/>
            <a:ext cx="1508826" cy="1504564"/>
            <a:chOff x="3782700" y="1538287"/>
            <a:chExt cx="1578600" cy="1578600"/>
          </a:xfrm>
        </p:grpSpPr>
        <p:sp>
          <p:nvSpPr>
            <p:cNvPr id="109" name="Google Shape;109;p17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5" name="Google Shape;377;p36">
            <a:extLst>
              <a:ext uri="{FF2B5EF4-FFF2-40B4-BE49-F238E27FC236}">
                <a16:creationId xmlns:a16="http://schemas.microsoft.com/office/drawing/2014/main" id="{E72C3C7C-81E1-8B4D-AB80-3EB7EB1BDC15}"/>
              </a:ext>
            </a:extLst>
          </p:cNvPr>
          <p:cNvGrpSpPr/>
          <p:nvPr/>
        </p:nvGrpSpPr>
        <p:grpSpPr>
          <a:xfrm>
            <a:off x="4286324" y="1070819"/>
            <a:ext cx="532262" cy="664530"/>
            <a:chOff x="584925" y="238125"/>
            <a:chExt cx="415200" cy="525100"/>
          </a:xfrm>
          <a:solidFill>
            <a:schemeClr val="bg1"/>
          </a:solidFill>
        </p:grpSpPr>
        <p:sp>
          <p:nvSpPr>
            <p:cNvPr id="26" name="Google Shape;378;p36">
              <a:extLst>
                <a:ext uri="{FF2B5EF4-FFF2-40B4-BE49-F238E27FC236}">
                  <a16:creationId xmlns:a16="http://schemas.microsoft.com/office/drawing/2014/main" id="{C0F6D598-B6AC-FA4C-BA52-09F7E3E07156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9;p36">
              <a:extLst>
                <a:ext uri="{FF2B5EF4-FFF2-40B4-BE49-F238E27FC236}">
                  <a16:creationId xmlns:a16="http://schemas.microsoft.com/office/drawing/2014/main" id="{96C54C62-B3C0-5F4B-B493-EA2F8470EC64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0;p36">
              <a:extLst>
                <a:ext uri="{FF2B5EF4-FFF2-40B4-BE49-F238E27FC236}">
                  <a16:creationId xmlns:a16="http://schemas.microsoft.com/office/drawing/2014/main" id="{D643C634-AF85-A94D-9DAF-404324A7C0E4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1;p36">
              <a:extLst>
                <a:ext uri="{FF2B5EF4-FFF2-40B4-BE49-F238E27FC236}">
                  <a16:creationId xmlns:a16="http://schemas.microsoft.com/office/drawing/2014/main" id="{C5B6C225-6D51-604B-89AB-7E7C03FF6C5D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2;p36">
              <a:extLst>
                <a:ext uri="{FF2B5EF4-FFF2-40B4-BE49-F238E27FC236}">
                  <a16:creationId xmlns:a16="http://schemas.microsoft.com/office/drawing/2014/main" id="{F4B9FEC9-C244-364B-B9D1-5360328689A9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3;p36">
              <a:extLst>
                <a:ext uri="{FF2B5EF4-FFF2-40B4-BE49-F238E27FC236}">
                  <a16:creationId xmlns:a16="http://schemas.microsoft.com/office/drawing/2014/main" id="{9671F1FC-C873-7547-BBEA-B0C4EEB390FC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306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785" y="1456709"/>
            <a:ext cx="7762875" cy="2868613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  <a:defRPr/>
            </a:pPr>
            <a:r>
              <a:rPr lang="en-US" sz="2000" dirty="0"/>
              <a:t>ACT with limited exposure or ACT with lots of exposure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3000"/>
              <a:defRPr/>
            </a:pPr>
            <a:r>
              <a:rPr lang="en-US" sz="2000" dirty="0"/>
              <a:t>Limited exposure</a:t>
            </a:r>
          </a:p>
          <a:p>
            <a:pPr lvl="1">
              <a:buClr>
                <a:schemeClr val="dk1"/>
              </a:buClr>
              <a:buSzPts val="3000"/>
              <a:defRPr/>
            </a:pPr>
            <a:r>
              <a:rPr lang="en-US" sz="2000" dirty="0"/>
              <a:t>Creative Hopelessness</a:t>
            </a:r>
          </a:p>
          <a:p>
            <a:pPr lvl="1">
              <a:buClr>
                <a:schemeClr val="dk1"/>
              </a:buClr>
              <a:buSzPts val="3000"/>
              <a:defRPr/>
            </a:pPr>
            <a:r>
              <a:rPr lang="en-US" sz="2000" dirty="0"/>
              <a:t>Control as a Problem</a:t>
            </a:r>
          </a:p>
          <a:p>
            <a:pPr lvl="1">
              <a:buClr>
                <a:schemeClr val="dk1"/>
              </a:buClr>
              <a:buSzPts val="3000"/>
              <a:defRPr/>
            </a:pPr>
            <a:r>
              <a:rPr lang="en-US" sz="2000" dirty="0"/>
              <a:t>Acceptance</a:t>
            </a:r>
          </a:p>
          <a:p>
            <a:pPr lvl="1">
              <a:buClr>
                <a:schemeClr val="dk1"/>
              </a:buClr>
              <a:buSzPts val="3000"/>
              <a:defRPr/>
            </a:pPr>
            <a:r>
              <a:rPr lang="en-US" sz="2000" dirty="0"/>
              <a:t>Defusion</a:t>
            </a:r>
          </a:p>
          <a:p>
            <a:pPr lvl="1">
              <a:buClr>
                <a:schemeClr val="dk1"/>
              </a:buClr>
              <a:buSzPts val="3000"/>
              <a:defRPr/>
            </a:pPr>
            <a:r>
              <a:rPr lang="en-US" sz="2000" dirty="0"/>
              <a:t>Self as context/ being present</a:t>
            </a:r>
          </a:p>
          <a:p>
            <a:pPr lvl="1">
              <a:buClr>
                <a:schemeClr val="dk1"/>
              </a:buClr>
              <a:buSzPts val="3000"/>
              <a:defRPr/>
            </a:pPr>
            <a:r>
              <a:rPr lang="en-US" sz="2000" dirty="0"/>
              <a:t>Behavioral commitments at session 3ish</a:t>
            </a:r>
          </a:p>
          <a:p>
            <a:pPr lvl="1">
              <a:buClr>
                <a:schemeClr val="dk1"/>
              </a:buClr>
              <a:buSzPts val="3000"/>
              <a:defRPr/>
            </a:pPr>
            <a:r>
              <a:rPr lang="en-US" sz="2000" dirty="0"/>
              <a:t>Values last two sessions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100" dirty="0">
              <a:latin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3F1212-6D03-074F-A4AC-FE0FAD61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for OCD</a:t>
            </a:r>
          </a:p>
        </p:txBody>
      </p:sp>
    </p:spTree>
    <p:extLst>
      <p:ext uri="{BB962C8B-B14F-4D97-AF65-F5344CB8AC3E}">
        <p14:creationId xmlns:p14="http://schemas.microsoft.com/office/powerpoint/2010/main" val="355495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490" y="177420"/>
            <a:ext cx="7775247" cy="969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ACT’s view on Exposure</a:t>
            </a:r>
          </a:p>
        </p:txBody>
      </p:sp>
      <p:sp>
        <p:nvSpPr>
          <p:cNvPr id="29697" name="Content Placeholder 1"/>
          <p:cNvSpPr>
            <a:spLocks noGrp="1"/>
          </p:cNvSpPr>
          <p:nvPr>
            <p:ph type="body" idx="1"/>
          </p:nvPr>
        </p:nvSpPr>
        <p:spPr>
          <a:xfrm>
            <a:off x="170597" y="1279088"/>
            <a:ext cx="8802806" cy="2868900"/>
          </a:xfrm>
        </p:spPr>
        <p:txBody>
          <a:bodyPr/>
          <a:lstStyle/>
          <a:p>
            <a:r>
              <a:rPr lang="en-US" sz="2200" dirty="0"/>
              <a:t>3 or so sessions setting up exposures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Procedure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Contacting feared stimuli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And/or engaging in valued activities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While practicing ACT concepts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Process of change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Psychological flexibility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Desired outcome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Greater life functioning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Change in internal experience not a concern</a:t>
            </a:r>
          </a:p>
          <a:p>
            <a:pPr lvl="1"/>
            <a:endParaRPr lang="en-US" altLang="en-US" sz="2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9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Reversal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Awareness training</a:t>
            </a:r>
          </a:p>
          <a:p>
            <a:r>
              <a:rPr lang="en-US" dirty="0"/>
              <a:t>Competing response training</a:t>
            </a:r>
          </a:p>
          <a:p>
            <a:r>
              <a:rPr lang="en-US" dirty="0"/>
              <a:t>Social support</a:t>
            </a:r>
          </a:p>
          <a:p>
            <a:r>
              <a:rPr lang="en-US" dirty="0"/>
              <a:t>Combining with 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6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for hoarding disorder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Creative Hopelessness/control as a problem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Values (connecting to discarding)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Acceptance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Defusion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Self as context/ being present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Behavioral commitments</a:t>
            </a:r>
          </a:p>
        </p:txBody>
      </p:sp>
    </p:spTree>
    <p:extLst>
      <p:ext uri="{BB962C8B-B14F-4D97-AF65-F5344CB8AC3E}">
        <p14:creationId xmlns:p14="http://schemas.microsoft.com/office/powerpoint/2010/main" val="379149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/>
          <p:nvPr/>
        </p:nvSpPr>
        <p:spPr>
          <a:xfrm>
            <a:off x="0" y="0"/>
            <a:ext cx="9144000" cy="1965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ctrTitle" idx="4294967295"/>
          </p:nvPr>
        </p:nvSpPr>
        <p:spPr>
          <a:xfrm>
            <a:off x="582500" y="1390256"/>
            <a:ext cx="674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solidFill>
                  <a:srgbClr val="4ECDC4"/>
                </a:solidFill>
              </a:rPr>
              <a:t>Thanks!</a:t>
            </a:r>
            <a:endParaRPr sz="12000" dirty="0">
              <a:solidFill>
                <a:srgbClr val="4ECDC4"/>
              </a:solidFill>
            </a:endParaRPr>
          </a:p>
        </p:txBody>
      </p:sp>
      <p:sp>
        <p:nvSpPr>
          <p:cNvPr id="353" name="Google Shape;353;p33"/>
          <p:cNvSpPr txBox="1">
            <a:spLocks noGrp="1"/>
          </p:cNvSpPr>
          <p:nvPr>
            <p:ph type="subTitle" idx="4294967295"/>
          </p:nvPr>
        </p:nvSpPr>
        <p:spPr>
          <a:xfrm>
            <a:off x="701982" y="2188411"/>
            <a:ext cx="50253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b="1"/>
              <a:t>Any questions?</a:t>
            </a:r>
            <a:endParaRPr sz="4000" b="1"/>
          </a:p>
        </p:txBody>
      </p:sp>
      <p:sp>
        <p:nvSpPr>
          <p:cNvPr id="355" name="Google Shape;355;p3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80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6182743" y="2043811"/>
            <a:ext cx="24465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en" sz="2400" b="1" dirty="0"/>
              <a:t>Obsessive-compulsive and related disorders </a:t>
            </a:r>
          </a:p>
          <a:p>
            <a:pPr marL="0" lvl="0" indent="0" algn="ctr"/>
            <a:r>
              <a:rPr lang="en" sz="2400" b="1" dirty="0"/>
              <a:t>(OCRDs)</a:t>
            </a:r>
            <a:endParaRPr sz="2400" b="1" dirty="0"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B34A0C0-C96C-784B-9A0E-DB91F2C7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9" y="155122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81BE3DD-B99A-7248-931E-5294D697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2" y="3604515"/>
            <a:ext cx="1695759" cy="149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9C96671-4AB0-E548-ABC8-B9AC591F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67" y="32928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lucindaellery-hairloss.com/galleryimages/theresa-before-400.jpg">
            <a:extLst>
              <a:ext uri="{FF2B5EF4-FFF2-40B4-BE49-F238E27FC236}">
                <a16:creationId xmlns:a16="http://schemas.microsoft.com/office/drawing/2014/main" id="{0788C18A-78FD-5E4E-AC96-D5974EE7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6" y="1768926"/>
            <a:ext cx="1707685" cy="17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therunningdoc.com/wp-content/uploads/2013/09/Skin-Picking1.jpg">
            <a:extLst>
              <a:ext uri="{FF2B5EF4-FFF2-40B4-BE49-F238E27FC236}">
                <a16:creationId xmlns:a16="http://schemas.microsoft.com/office/drawing/2014/main" id="{190FC801-73CE-B942-A873-7A4C8977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73" y="2652694"/>
            <a:ext cx="2538188" cy="19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Psychological inflexibility in OCRDs</a:t>
            </a:r>
            <a:endParaRPr dirty="0"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▣"/>
            </a:pPr>
            <a:r>
              <a:rPr lang="en-US" dirty="0"/>
              <a:t>Experiential avoidance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▣"/>
            </a:pPr>
            <a:r>
              <a:rPr lang="en-US" dirty="0"/>
              <a:t>Cognitive fusion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▣"/>
            </a:pPr>
            <a:r>
              <a:rPr lang="en-US" dirty="0"/>
              <a:t>Low mindful awareness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▣"/>
            </a:pPr>
            <a:r>
              <a:rPr lang="en-US" dirty="0"/>
              <a:t>Differential attention to experiences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▣"/>
            </a:pPr>
            <a:endParaRPr lang="en-US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▣"/>
            </a:pPr>
            <a:endParaRPr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Google Shape;100;p16">
            <a:extLst>
              <a:ext uri="{FF2B5EF4-FFF2-40B4-BE49-F238E27FC236}">
                <a16:creationId xmlns:a16="http://schemas.microsoft.com/office/drawing/2014/main" id="{CB55F414-963C-894A-A9A4-07C782ED688A}"/>
              </a:ext>
            </a:extLst>
          </p:cNvPr>
          <p:cNvSpPr txBox="1">
            <a:spLocks/>
          </p:cNvSpPr>
          <p:nvPr/>
        </p:nvSpPr>
        <p:spPr>
          <a:xfrm>
            <a:off x="7150724" y="4679804"/>
            <a:ext cx="3520072" cy="62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76200" indent="0">
              <a:spcBef>
                <a:spcPts val="0"/>
              </a:spcBef>
              <a:buNone/>
            </a:pPr>
            <a:r>
              <a:rPr lang="en-US" sz="1400" dirty="0" err="1"/>
              <a:t>Bluett</a:t>
            </a:r>
            <a:r>
              <a:rPr lang="en-US" sz="1400" dirty="0"/>
              <a:t> et al., 2015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8CDB2D-555C-3945-A673-A262579DD1D7}"/>
              </a:ext>
            </a:extLst>
          </p:cNvPr>
          <p:cNvSpPr/>
          <p:nvPr/>
        </p:nvSpPr>
        <p:spPr>
          <a:xfrm>
            <a:off x="0" y="0"/>
            <a:ext cx="9144000" cy="503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85" y="0"/>
            <a:ext cx="4460630" cy="545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17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ctrTitle" idx="4294967295"/>
          </p:nvPr>
        </p:nvSpPr>
        <p:spPr>
          <a:xfrm>
            <a:off x="972900" y="2326294"/>
            <a:ext cx="719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ACT for OCRDs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4294967295"/>
          </p:nvPr>
        </p:nvSpPr>
        <p:spPr>
          <a:xfrm>
            <a:off x="972900" y="3411559"/>
            <a:ext cx="719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Treatment outcomes</a:t>
            </a:r>
            <a:endParaRPr dirty="0"/>
          </a:p>
        </p:txBody>
      </p:sp>
      <p:grpSp>
        <p:nvGrpSpPr>
          <p:cNvPr id="108" name="Google Shape;108;p17"/>
          <p:cNvGrpSpPr/>
          <p:nvPr/>
        </p:nvGrpSpPr>
        <p:grpSpPr>
          <a:xfrm>
            <a:off x="3817597" y="676397"/>
            <a:ext cx="1508826" cy="1504564"/>
            <a:chOff x="3782700" y="1538287"/>
            <a:chExt cx="1578600" cy="1578600"/>
          </a:xfrm>
        </p:grpSpPr>
        <p:sp>
          <p:nvSpPr>
            <p:cNvPr id="109" name="Google Shape;109;p17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5" name="Google Shape;534;p36">
            <a:extLst>
              <a:ext uri="{FF2B5EF4-FFF2-40B4-BE49-F238E27FC236}">
                <a16:creationId xmlns:a16="http://schemas.microsoft.com/office/drawing/2014/main" id="{DF91E86F-1F78-6644-8F06-91B653F60F9B}"/>
              </a:ext>
            </a:extLst>
          </p:cNvPr>
          <p:cNvGrpSpPr/>
          <p:nvPr/>
        </p:nvGrpSpPr>
        <p:grpSpPr>
          <a:xfrm>
            <a:off x="4280029" y="1116669"/>
            <a:ext cx="583942" cy="612709"/>
            <a:chOff x="3955900" y="2984500"/>
            <a:chExt cx="414000" cy="422525"/>
          </a:xfrm>
        </p:grpSpPr>
        <p:sp>
          <p:nvSpPr>
            <p:cNvPr id="16" name="Google Shape;535;p36">
              <a:extLst>
                <a:ext uri="{FF2B5EF4-FFF2-40B4-BE49-F238E27FC236}">
                  <a16:creationId xmlns:a16="http://schemas.microsoft.com/office/drawing/2014/main" id="{AF799DC9-4B94-E74B-837B-E4725FDE11F1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536;p36">
              <a:extLst>
                <a:ext uri="{FF2B5EF4-FFF2-40B4-BE49-F238E27FC236}">
                  <a16:creationId xmlns:a16="http://schemas.microsoft.com/office/drawing/2014/main" id="{4DB3B481-4103-F34D-BB74-71FDF2693704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537;p36">
              <a:extLst>
                <a:ext uri="{FF2B5EF4-FFF2-40B4-BE49-F238E27FC236}">
                  <a16:creationId xmlns:a16="http://schemas.microsoft.com/office/drawing/2014/main" id="{4EC5A366-5652-3C41-AD7F-6B7E1F9E6AE8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58" y="99569"/>
            <a:ext cx="7761600" cy="493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ACT for OCD RCTs</a:t>
            </a:r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077638"/>
              </p:ext>
            </p:extLst>
          </p:nvPr>
        </p:nvGraphicFramePr>
        <p:xfrm>
          <a:off x="513435" y="593069"/>
          <a:ext cx="8503022" cy="431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A5B88BC-C627-FD48-A49B-D353C82AF75B}"/>
              </a:ext>
            </a:extLst>
          </p:cNvPr>
          <p:cNvSpPr txBox="1">
            <a:spLocks/>
          </p:cNvSpPr>
          <p:nvPr/>
        </p:nvSpPr>
        <p:spPr>
          <a:xfrm rot="16200000">
            <a:off x="-995656" y="2012309"/>
            <a:ext cx="2739897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/>
            </a:pPr>
            <a:r>
              <a:rPr lang="en-US" dirty="0"/>
              <a:t>Y-BOCS scores</a:t>
            </a:r>
          </a:p>
        </p:txBody>
      </p:sp>
    </p:spTree>
    <p:extLst>
      <p:ext uri="{BB962C8B-B14F-4D97-AF65-F5344CB8AC3E}">
        <p14:creationId xmlns:p14="http://schemas.microsoft.com/office/powerpoint/2010/main" val="239771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58" y="99569"/>
            <a:ext cx="7761600" cy="493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ACT for OCD RCTs--Adults</a:t>
            </a:r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94847"/>
              </p:ext>
            </p:extLst>
          </p:nvPr>
        </p:nvGraphicFramePr>
        <p:xfrm>
          <a:off x="513435" y="593069"/>
          <a:ext cx="8503022" cy="431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A5B88BC-C627-FD48-A49B-D353C82AF75B}"/>
              </a:ext>
            </a:extLst>
          </p:cNvPr>
          <p:cNvSpPr txBox="1">
            <a:spLocks/>
          </p:cNvSpPr>
          <p:nvPr/>
        </p:nvSpPr>
        <p:spPr>
          <a:xfrm rot="16200000">
            <a:off x="-995656" y="2012309"/>
            <a:ext cx="2739897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/>
            </a:pPr>
            <a:r>
              <a:rPr lang="en-US" dirty="0"/>
              <a:t>Y-BOCS scores</a:t>
            </a:r>
          </a:p>
        </p:txBody>
      </p:sp>
    </p:spTree>
    <p:extLst>
      <p:ext uri="{BB962C8B-B14F-4D97-AF65-F5344CB8AC3E}">
        <p14:creationId xmlns:p14="http://schemas.microsoft.com/office/powerpoint/2010/main" val="42135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750" y="494423"/>
            <a:ext cx="7761600" cy="493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ACT for OCD RCT—Adolescent</a:t>
            </a:r>
            <a:br>
              <a:rPr lang="en-US" dirty="0"/>
            </a:br>
            <a:r>
              <a:rPr lang="en-US" dirty="0"/>
              <a:t>Twohig et al in prep</a:t>
            </a:r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591160"/>
              </p:ext>
            </p:extLst>
          </p:nvPr>
        </p:nvGraphicFramePr>
        <p:xfrm>
          <a:off x="513435" y="593069"/>
          <a:ext cx="8503022" cy="431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A5B88BC-C627-FD48-A49B-D353C82AF75B}"/>
              </a:ext>
            </a:extLst>
          </p:cNvPr>
          <p:cNvSpPr txBox="1">
            <a:spLocks/>
          </p:cNvSpPr>
          <p:nvPr/>
        </p:nvSpPr>
        <p:spPr>
          <a:xfrm rot="16200000">
            <a:off x="-995656" y="2012309"/>
            <a:ext cx="2739897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/>
            </a:pPr>
            <a:r>
              <a:rPr lang="en-US" dirty="0"/>
              <a:t>Y-BOCS scores</a:t>
            </a:r>
          </a:p>
        </p:txBody>
      </p:sp>
    </p:spTree>
    <p:extLst>
      <p:ext uri="{BB962C8B-B14F-4D97-AF65-F5344CB8AC3E}">
        <p14:creationId xmlns:p14="http://schemas.microsoft.com/office/powerpoint/2010/main" val="249431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750" y="494423"/>
            <a:ext cx="7761600" cy="493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ACT for BDD open trial</a:t>
            </a:r>
            <a:br>
              <a:rPr lang="en-US" dirty="0"/>
            </a:br>
            <a:r>
              <a:rPr lang="en-US" dirty="0"/>
              <a:t>Linde et al (2015)</a:t>
            </a:r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410510"/>
              </p:ext>
            </p:extLst>
          </p:nvPr>
        </p:nvGraphicFramePr>
        <p:xfrm>
          <a:off x="513435" y="593069"/>
          <a:ext cx="8503022" cy="431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A5B88BC-C627-FD48-A49B-D353C82AF75B}"/>
              </a:ext>
            </a:extLst>
          </p:cNvPr>
          <p:cNvSpPr txBox="1">
            <a:spLocks/>
          </p:cNvSpPr>
          <p:nvPr/>
        </p:nvSpPr>
        <p:spPr>
          <a:xfrm rot="16200000">
            <a:off x="-995656" y="2012309"/>
            <a:ext cx="2739897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/>
            </a:pPr>
            <a:r>
              <a:rPr lang="en-US" dirty="0"/>
              <a:t>Y-BOCS scores</a:t>
            </a:r>
          </a:p>
        </p:txBody>
      </p:sp>
    </p:spTree>
    <p:extLst>
      <p:ext uri="{BB962C8B-B14F-4D97-AF65-F5344CB8AC3E}">
        <p14:creationId xmlns:p14="http://schemas.microsoft.com/office/powerpoint/2010/main" val="4030493331"/>
      </p:ext>
    </p:extLst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454F5B"/>
      </a:dk1>
      <a:lt1>
        <a:srgbClr val="FFFFFF"/>
      </a:lt1>
      <a:dk2>
        <a:srgbClr val="666666"/>
      </a:dk2>
      <a:lt2>
        <a:srgbClr val="F3F3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439</Words>
  <Application>Microsoft Office PowerPoint</Application>
  <PresentationFormat>On-screen Show (16:9)</PresentationFormat>
  <Paragraphs>88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Montserrat</vt:lpstr>
      <vt:lpstr>Arial</vt:lpstr>
      <vt:lpstr>Desdemona template</vt:lpstr>
      <vt:lpstr>Modern behavioral approach to obsessive-compulsive and related disorders</vt:lpstr>
      <vt:lpstr>PowerPoint Presentation</vt:lpstr>
      <vt:lpstr>Psychological inflexibility in OCRDs</vt:lpstr>
      <vt:lpstr>PowerPoint Presentation</vt:lpstr>
      <vt:lpstr>ACT for OCRDs</vt:lpstr>
      <vt:lpstr>ACT for OCD RCTs</vt:lpstr>
      <vt:lpstr>ACT for OCD RCTs--Adults</vt:lpstr>
      <vt:lpstr>ACT for OCD RCT—Adolescent Twohig et al in prep</vt:lpstr>
      <vt:lpstr>ACT for BDD open trial Linde et al (2015)</vt:lpstr>
      <vt:lpstr>ACT for BDD</vt:lpstr>
      <vt:lpstr>ACT for Hoarding disorder</vt:lpstr>
      <vt:lpstr>ACT for OCRDs</vt:lpstr>
      <vt:lpstr>ACT for OCD</vt:lpstr>
      <vt:lpstr>ACT’s view on Exposure</vt:lpstr>
      <vt:lpstr>Habit Reversal </vt:lpstr>
      <vt:lpstr>ACT for hoarding disorder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behavioral approach to obsessive-compulsive and related disorders</dc:title>
  <dc:creator>Michael Twohig</dc:creator>
  <cp:lastModifiedBy>Michael Twohig</cp:lastModifiedBy>
  <cp:revision>55</cp:revision>
  <dcterms:modified xsi:type="dcterms:W3CDTF">2020-07-06T22:32:32Z</dcterms:modified>
</cp:coreProperties>
</file>